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1" r:id="rId4"/>
    <p:sldId id="270" r:id="rId5"/>
    <p:sldId id="274" r:id="rId6"/>
    <p:sldId id="262" r:id="rId7"/>
    <p:sldId id="269" r:id="rId8"/>
    <p:sldId id="273" r:id="rId9"/>
    <p:sldId id="276" r:id="rId10"/>
    <p:sldId id="268" r:id="rId11"/>
    <p:sldId id="275" r:id="rId12"/>
    <p:sldId id="278" r:id="rId13"/>
    <p:sldId id="277" r:id="rId14"/>
    <p:sldId id="267" r:id="rId15"/>
    <p:sldId id="263" r:id="rId16"/>
    <p:sldId id="489" r:id="rId17"/>
    <p:sldId id="260" r:id="rId18"/>
  </p:sldIdLst>
  <p:sldSz cx="18288000" cy="10287000"/>
  <p:notesSz cx="6858000" cy="9144000"/>
  <p:embeddedFontLst>
    <p:embeddedFont>
      <p:font typeface="Arial Bold" panose="020B0704020202020204" pitchFamily="34" charset="0"/>
      <p:regular r:id="rId20"/>
      <p:bold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 autoAdjust="0"/>
    <p:restoredTop sz="86639" autoAdjust="0"/>
  </p:normalViewPr>
  <p:slideViewPr>
    <p:cSldViewPr>
      <p:cViewPr varScale="1">
        <p:scale>
          <a:sx n="37" d="100"/>
          <a:sy n="37" d="100"/>
        </p:scale>
        <p:origin x="118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7956E-C460-F441-B2FF-1D7B373A4815}" type="datetimeFigureOut">
              <a:rPr lang="en-US" smtClean="0"/>
              <a:t>9/9/2024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130B9-4E7C-6A4C-8B59-1BE3D87D80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653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ES" sz="1200" i="1" dirty="0">
                <a:solidFill>
                  <a:srgbClr val="000000"/>
                </a:solidFill>
                <a:latin typeface="Arial"/>
              </a:rPr>
              <a:t>The rapidly changing business environment, characterized by economic uncertainty, regulatory changes, and technological disruption, has created a dramatic trasformation process in the role of finance function over the past decade highlighted by:</a:t>
            </a:r>
            <a:endParaRPr lang="en-US" sz="1200" i="1" dirty="0">
              <a:solidFill>
                <a:srgbClr val="000000"/>
              </a:solidFill>
              <a:latin typeface="Arial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2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Fairmness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851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400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executives expect that it will take 3 to 5 years to capture the full value from their generative AI investments.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03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148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results suggest that organizational—rather than technical—issues pose the biggest barriers to capturing tech-related value in </a:t>
            </a:r>
            <a:r>
              <a:rPr lang="en-US" dirty="0" err="1"/>
              <a:t>finnance</a:t>
            </a:r>
            <a:r>
              <a:rPr lang="en-US" dirty="0"/>
              <a:t>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68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406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Symbiosis ecosystem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958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Refocusing on the long term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576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Employers do not fully understand why employees are leaving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E130B9-4E7C-6A4C-8B59-1BE3D87D804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9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ckinsey.com/capabilities/people-and-organizational-performance/our-insights/in-the-spotlight-performance-management-that-puts-people-first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Z7LwYPiA1I?feature=oembed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ckinsey.com/mgi/our-research/a-microscope-on-small-businesses-the-productivity-opportunity-by-country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0656477" y="8792"/>
            <a:ext cx="7828383" cy="10553308"/>
            <a:chOff x="0" y="0"/>
            <a:chExt cx="2061796" cy="277947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61796" cy="2779472"/>
            </a:xfrm>
            <a:custGeom>
              <a:avLst/>
              <a:gdLst/>
              <a:ahLst/>
              <a:cxnLst/>
              <a:rect l="l" t="t" r="r" b="b"/>
              <a:pathLst>
                <a:path w="2061796" h="2779472">
                  <a:moveTo>
                    <a:pt x="0" y="0"/>
                  </a:moveTo>
                  <a:lnTo>
                    <a:pt x="2061796" y="0"/>
                  </a:lnTo>
                  <a:lnTo>
                    <a:pt x="2061796" y="2779472"/>
                  </a:lnTo>
                  <a:lnTo>
                    <a:pt x="0" y="2779472"/>
                  </a:lnTo>
                  <a:close/>
                </a:path>
              </a:pathLst>
            </a:custGeom>
            <a:solidFill>
              <a:srgbClr val="A2224C"/>
            </a:solid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061796" cy="27985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sp>
        <p:nvSpPr>
          <p:cNvPr id="6" name="Freeform 6"/>
          <p:cNvSpPr/>
          <p:nvPr/>
        </p:nvSpPr>
        <p:spPr>
          <a:xfrm>
            <a:off x="14401800" y="722051"/>
            <a:ext cx="1354104" cy="1422784"/>
          </a:xfrm>
          <a:custGeom>
            <a:avLst/>
            <a:gdLst/>
            <a:ahLst/>
            <a:cxnLst/>
            <a:rect l="l" t="t" r="r" b="b"/>
            <a:pathLst>
              <a:path w="1297136" h="1297136">
                <a:moveTo>
                  <a:pt x="0" y="0"/>
                </a:moveTo>
                <a:lnTo>
                  <a:pt x="1297136" y="0"/>
                </a:lnTo>
                <a:lnTo>
                  <a:pt x="1297136" y="1297136"/>
                </a:lnTo>
                <a:lnTo>
                  <a:pt x="0" y="12971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AR" dirty="0"/>
          </a:p>
        </p:txBody>
      </p:sp>
      <p:sp>
        <p:nvSpPr>
          <p:cNvPr id="7" name="Freeform 7"/>
          <p:cNvSpPr/>
          <p:nvPr/>
        </p:nvSpPr>
        <p:spPr>
          <a:xfrm>
            <a:off x="15847211" y="596403"/>
            <a:ext cx="1637578" cy="1548432"/>
          </a:xfrm>
          <a:custGeom>
            <a:avLst/>
            <a:gdLst/>
            <a:ahLst/>
            <a:cxnLst/>
            <a:rect l="l" t="t" r="r" b="b"/>
            <a:pathLst>
              <a:path w="1637578" h="1548432">
                <a:moveTo>
                  <a:pt x="0" y="0"/>
                </a:moveTo>
                <a:lnTo>
                  <a:pt x="1637578" y="0"/>
                </a:lnTo>
                <a:lnTo>
                  <a:pt x="1637578" y="1548432"/>
                </a:lnTo>
                <a:lnTo>
                  <a:pt x="0" y="1548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4418" t="-53124" r="-286745" b="-62716"/>
            </a:stretch>
          </a:blipFill>
        </p:spPr>
        <p:txBody>
          <a:bodyPr/>
          <a:lstStyle/>
          <a:p>
            <a:endParaRPr lang="es-AR" dirty="0"/>
          </a:p>
        </p:txBody>
      </p:sp>
      <p:sp>
        <p:nvSpPr>
          <p:cNvPr id="8" name="TextBox 8"/>
          <p:cNvSpPr txBox="1"/>
          <p:nvPr/>
        </p:nvSpPr>
        <p:spPr>
          <a:xfrm>
            <a:off x="11151772" y="3485355"/>
            <a:ext cx="4718630" cy="4525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39"/>
              </a:lnSpc>
            </a:pPr>
            <a:r>
              <a:rPr lang="en-US" sz="6385" dirty="0">
                <a:solidFill>
                  <a:srgbClr val="EFE6DA"/>
                </a:solidFill>
                <a:latin typeface="Arial Bold"/>
              </a:rPr>
              <a:t>The Evolving Finance Function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58600" y="8485252"/>
            <a:ext cx="6324600" cy="6301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082"/>
              </a:lnSpc>
            </a:pPr>
            <a:r>
              <a:rPr lang="en-US" sz="3630" dirty="0">
                <a:solidFill>
                  <a:schemeClr val="bg1"/>
                </a:solidFill>
                <a:latin typeface="Arial Bold"/>
              </a:rPr>
              <a:t>Prof. Ahmad Rahnema Alavi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450702" y="9080919"/>
            <a:ext cx="3509307" cy="6301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082"/>
              </a:lnSpc>
            </a:pPr>
            <a:r>
              <a:rPr lang="en-US" sz="3630" dirty="0">
                <a:solidFill>
                  <a:schemeClr val="bg1"/>
                </a:solidFill>
                <a:latin typeface="Arial Bold"/>
              </a:rPr>
              <a:t>Sept. 12, 2024</a:t>
            </a:r>
          </a:p>
        </p:txBody>
      </p:sp>
      <p:pic>
        <p:nvPicPr>
          <p:cNvPr id="11" name="Obrázek 19" descr="Obsah obrázku text, computer, osoba, oblek&#10;&#10;Popis byl vytvořen automaticky">
            <a:extLst>
              <a:ext uri="{FF2B5EF4-FFF2-40B4-BE49-F238E27FC236}">
                <a16:creationId xmlns:a16="http://schemas.microsoft.com/office/drawing/2014/main" id="{402BD9BD-D034-7910-2D6B-C61093D980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1" r="6004" b="-2"/>
          <a:stretch/>
        </p:blipFill>
        <p:spPr>
          <a:xfrm>
            <a:off x="-844836" y="8792"/>
            <a:ext cx="11501313" cy="10278208"/>
          </a:xfrm>
          <a:custGeom>
            <a:avLst/>
            <a:gdLst/>
            <a:ahLst/>
            <a:cxnLst/>
            <a:rect l="l" t="t" r="r" b="b"/>
            <a:pathLst>
              <a:path w="3687832" h="3295650">
                <a:moveTo>
                  <a:pt x="3687832" y="0"/>
                </a:moveTo>
                <a:lnTo>
                  <a:pt x="3687832" y="3295650"/>
                </a:lnTo>
                <a:lnTo>
                  <a:pt x="691450" y="3295650"/>
                </a:lnTo>
                <a:lnTo>
                  <a:pt x="124499" y="1545374"/>
                </a:lnTo>
                <a:lnTo>
                  <a:pt x="0" y="1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0445" y="1101447"/>
            <a:ext cx="13801508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4400" dirty="0">
                <a:solidFill>
                  <a:srgbClr val="000000"/>
                </a:solidFill>
                <a:latin typeface="Arial Bold"/>
              </a:rPr>
              <a:t>Main limitations for creating value with data and technology (% of respondents)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E9EEA2-3718-69E8-8FBA-05F74C725315}"/>
              </a:ext>
            </a:extLst>
          </p:cNvPr>
          <p:cNvSpPr txBox="1"/>
          <p:nvPr/>
        </p:nvSpPr>
        <p:spPr>
          <a:xfrm>
            <a:off x="2416393" y="9373083"/>
            <a:ext cx="5965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Source: A Rahnema, The future of finance function, May 2024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E07649-C89B-8BE7-FEB5-9FFEB667DD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6392" y="2572369"/>
            <a:ext cx="13280804" cy="663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68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7" y="1307597"/>
            <a:ext cx="13669521" cy="1101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Sustainability and ESG Integration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202426" y="2409245"/>
            <a:ext cx="15046570" cy="78483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 ESG factors are becoming increasingly important in the financial landscape. Investors, regulators, and customers are demanding greater transparency and accountability in how companies manage their ESG responsibilities.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The finance function is now expected to play a key role in measuring and reporting on ESG performance.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GB" sz="4000" dirty="0">
                <a:solidFill>
                  <a:srgbClr val="000000"/>
                </a:solidFill>
                <a:latin typeface="Arial"/>
              </a:rPr>
              <a:t>The integration of ESG criteria into business management goes beyond reporting. It is an opportunity to leverage this process as a tool to understand the drivers of value creation and strengthen its competitive position in the new environment, as well as its long-term sustainable growth.</a:t>
            </a:r>
            <a:endParaRPr lang="en-ES" sz="4000" dirty="0">
              <a:solidFill>
                <a:srgbClr val="000000"/>
              </a:solidFill>
              <a:latin typeface="Arial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endParaRPr lang="en-ES" sz="40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324974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7" y="1307597"/>
            <a:ext cx="14266172" cy="1101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Cybersecurity and Risk Management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450019" y="2604733"/>
            <a:ext cx="15046570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As finance functions increasingly rely on digital tools and data, they become more vulnerable to cybersecurity threats.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Protecting sensitive financial data and ensuring the integrity of financial systems is crucial. 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Implementing robust cybersecurity measures within the finance function.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Work closely with IT and risk management teams to develop a comprehensive risk management strategy that addresses both financial and cyber risks.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358480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7" y="1307597"/>
            <a:ext cx="14723368" cy="1063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5400" dirty="0">
                <a:solidFill>
                  <a:srgbClr val="000000"/>
                </a:solidFill>
                <a:latin typeface="Arial Bold"/>
              </a:rPr>
              <a:t>Talent Management and Workforce Evolution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76387" y="2997583"/>
            <a:ext cx="15046570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The finance function is evolving, requiring new skill sets that blend traditional financial acumen with digital, analytical, and strategic capabilities. 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Many companies are facing challenges in attracting and retaining the right talent as the competition for skilled finance professionals intensifies.</a:t>
            </a:r>
          </a:p>
          <a:p>
            <a:pPr marL="571500" indent="-57150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A proactive approach to talent management within the finance function, including: investing in continuous professional development, creating clear career progression paths, and fostering a culture of learning and innovation.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110917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0445" y="1101447"/>
            <a:ext cx="13801508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4400" dirty="0">
                <a:solidFill>
                  <a:srgbClr val="000000"/>
                </a:solidFill>
                <a:latin typeface="Arial Bold"/>
              </a:rPr>
              <a:t>Finance functions’ top priorities (% of respondents)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E9EEA2-3718-69E8-8FBA-05F74C725315}"/>
              </a:ext>
            </a:extLst>
          </p:cNvPr>
          <p:cNvSpPr txBox="1"/>
          <p:nvPr/>
        </p:nvSpPr>
        <p:spPr>
          <a:xfrm>
            <a:off x="2416393" y="9373083"/>
            <a:ext cx="5965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Source: A Rahnema, The future of finance function, May 2024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EBFA70-20BB-613C-E3F9-44CE935F57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8689" y="1835705"/>
            <a:ext cx="11408312" cy="748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71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64737" y="839263"/>
            <a:ext cx="13548299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4400" dirty="0">
                <a:solidFill>
                  <a:srgbClr val="000000"/>
                </a:solidFill>
                <a:latin typeface="Arial Bold"/>
              </a:rPr>
              <a:t>Factors that are important to employees versus what employers think is important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67D0EF63-6DD8-20C2-9618-2FCF62D0BE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531425"/>
            <a:ext cx="7772400" cy="688823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73CE93B-52C5-EFCE-353F-5A6247C0BB16}"/>
              </a:ext>
            </a:extLst>
          </p:cNvPr>
          <p:cNvSpPr txBox="1"/>
          <p:nvPr/>
        </p:nvSpPr>
        <p:spPr>
          <a:xfrm>
            <a:off x="2819399" y="9346168"/>
            <a:ext cx="99821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</a:rPr>
              <a:t>Source: “</a:t>
            </a:r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  <a:hlinkClick r:id="rId6"/>
              </a:rPr>
              <a:t>In the spotlight: Performance management that puts people first</a:t>
            </a:r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</a:rPr>
              <a:t>,”; McKinsey, May 15, 2024.</a:t>
            </a:r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523707-0994-7923-F7FA-32D41BB3E379}"/>
              </a:ext>
            </a:extLst>
          </p:cNvPr>
          <p:cNvSpPr/>
          <p:nvPr/>
        </p:nvSpPr>
        <p:spPr>
          <a:xfrm>
            <a:off x="9856304" y="5428411"/>
            <a:ext cx="3352785" cy="164823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45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46535" y="823978"/>
            <a:ext cx="9931065" cy="10252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4400" dirty="0">
                <a:solidFill>
                  <a:srgbClr val="000000"/>
                </a:solidFill>
                <a:latin typeface="Arial Bold"/>
              </a:rPr>
              <a:t>Watch Out With Inequity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pic>
        <p:nvPicPr>
          <p:cNvPr id="7" name="Online Media 6" descr="Two Monkeys Were Paid Unequally Excerpt from Frans de Waal's TED Talk">
            <a:hlinkClick r:id="" action="ppaction://media"/>
            <a:extLst>
              <a:ext uri="{FF2B5EF4-FFF2-40B4-BE49-F238E27FC236}">
                <a16:creationId xmlns:a16="http://schemas.microsoft.com/office/drawing/2014/main" id="{66B0D24D-278E-6D91-6591-634959D9F7C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371602" y="2215901"/>
            <a:ext cx="14353243" cy="751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5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687309" y="9732890"/>
            <a:ext cx="16571991" cy="19050"/>
          </a:xfrm>
          <a:prstGeom prst="line">
            <a:avLst/>
          </a:prstGeom>
          <a:ln w="38100" cap="flat">
            <a:solidFill>
              <a:srgbClr val="A2224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AR" dirty="0"/>
          </a:p>
        </p:txBody>
      </p:sp>
      <p:sp>
        <p:nvSpPr>
          <p:cNvPr id="3" name="AutoShape 3"/>
          <p:cNvSpPr/>
          <p:nvPr/>
        </p:nvSpPr>
        <p:spPr>
          <a:xfrm flipH="1" flipV="1">
            <a:off x="677784" y="681365"/>
            <a:ext cx="9498" cy="9051525"/>
          </a:xfrm>
          <a:prstGeom prst="line">
            <a:avLst/>
          </a:prstGeom>
          <a:ln w="38100" cap="flat">
            <a:solidFill>
              <a:srgbClr val="A2224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AR" dirty="0"/>
          </a:p>
        </p:txBody>
      </p:sp>
      <p:grpSp>
        <p:nvGrpSpPr>
          <p:cNvPr id="4" name="Group 4"/>
          <p:cNvGrpSpPr/>
          <p:nvPr/>
        </p:nvGrpSpPr>
        <p:grpSpPr>
          <a:xfrm>
            <a:off x="677784" y="662315"/>
            <a:ext cx="16600566" cy="9070575"/>
            <a:chOff x="0" y="0"/>
            <a:chExt cx="22134088" cy="12094101"/>
          </a:xfrm>
        </p:grpSpPr>
        <p:sp>
          <p:nvSpPr>
            <p:cNvPr id="5" name="AutoShape 5"/>
            <p:cNvSpPr/>
            <p:nvPr/>
          </p:nvSpPr>
          <p:spPr>
            <a:xfrm>
              <a:off x="0" y="25400"/>
              <a:ext cx="22108688" cy="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6" name="AutoShape 6"/>
            <p:cNvSpPr/>
            <p:nvPr/>
          </p:nvSpPr>
          <p:spPr>
            <a:xfrm flipH="1" flipV="1">
              <a:off x="22108688" y="12718"/>
              <a:ext cx="0" cy="12081383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906202" y="3157614"/>
            <a:ext cx="6475596" cy="1042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"/>
              </a:rPr>
              <a:t>Thank you!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7666015" y="8146082"/>
            <a:ext cx="2955970" cy="1340462"/>
            <a:chOff x="0" y="0"/>
            <a:chExt cx="3941293" cy="1787283"/>
          </a:xfrm>
        </p:grpSpPr>
        <p:sp>
          <p:nvSpPr>
            <p:cNvPr id="9" name="Freeform 9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11" name="TextBox 7">
            <a:extLst>
              <a:ext uri="{FF2B5EF4-FFF2-40B4-BE49-F238E27FC236}">
                <a16:creationId xmlns:a16="http://schemas.microsoft.com/office/drawing/2014/main" id="{0E8463FA-A82C-61E7-0FB9-B790B4B9EBB2}"/>
              </a:ext>
            </a:extLst>
          </p:cNvPr>
          <p:cNvSpPr txBox="1"/>
          <p:nvPr/>
        </p:nvSpPr>
        <p:spPr>
          <a:xfrm>
            <a:off x="6064512" y="5261071"/>
            <a:ext cx="647559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4000" dirty="0">
                <a:solidFill>
                  <a:srgbClr val="000000"/>
                </a:solidFill>
                <a:latin typeface="Arial"/>
              </a:rPr>
              <a:t>Prof. Ahmad Rahnema Alavi</a:t>
            </a:r>
          </a:p>
          <a:p>
            <a:pPr algn="l"/>
            <a:r>
              <a:rPr lang="en-US" sz="4000" dirty="0" err="1">
                <a:solidFill>
                  <a:srgbClr val="000000"/>
                </a:solidFill>
                <a:latin typeface="Arial"/>
              </a:rPr>
              <a:t>arahnema@iese.edu</a:t>
            </a:r>
            <a:endParaRPr lang="en-US" sz="40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344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9" y="1307597"/>
            <a:ext cx="6475596" cy="1101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VUCA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F453136E-4B31-E50F-62F1-6651BAC89584}"/>
              </a:ext>
            </a:extLst>
          </p:cNvPr>
          <p:cNvSpPr txBox="1">
            <a:spLocks/>
          </p:cNvSpPr>
          <p:nvPr/>
        </p:nvSpPr>
        <p:spPr>
          <a:xfrm>
            <a:off x="1905000" y="3009725"/>
            <a:ext cx="9812151" cy="173377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901" dirty="0">
                <a:solidFill>
                  <a:srgbClr val="000000"/>
                </a:solidFill>
                <a:latin typeface="Arial"/>
              </a:rPr>
              <a:t>It is not the strongest species that survive, </a:t>
            </a:r>
          </a:p>
          <a:p>
            <a:pPr marL="0" indent="0">
              <a:buNone/>
            </a:pPr>
            <a:r>
              <a:rPr lang="en-US" sz="2901" dirty="0">
                <a:solidFill>
                  <a:srgbClr val="000000"/>
                </a:solidFill>
                <a:latin typeface="Arial"/>
              </a:rPr>
              <a:t>nor the most intelligent, </a:t>
            </a:r>
          </a:p>
          <a:p>
            <a:pPr marL="0" indent="0">
              <a:buNone/>
            </a:pPr>
            <a:r>
              <a:rPr lang="en-US" sz="2901" dirty="0">
                <a:solidFill>
                  <a:srgbClr val="000000"/>
                </a:solidFill>
                <a:latin typeface="Arial"/>
              </a:rPr>
              <a:t>but the ones who are most responsive to change</a:t>
            </a:r>
          </a:p>
          <a:p>
            <a:pPr marL="0" indent="0" algn="r">
              <a:buNone/>
            </a:pPr>
            <a:r>
              <a:rPr lang="en-US" sz="2901" noProof="1">
                <a:solidFill>
                  <a:srgbClr val="000000"/>
                </a:solidFill>
                <a:latin typeface="Arial"/>
              </a:rPr>
              <a:t>-Charles Darwin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43970D-655A-69BF-4BF7-DA41A3BB9C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5543498"/>
            <a:ext cx="9520969" cy="34275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8" y="1307597"/>
            <a:ext cx="10532371" cy="1101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Dramatic Transformation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86534" y="3030035"/>
            <a:ext cx="15046570" cy="5755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Digital Transformation and Automation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Enhanced Role of Data Analysis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Strategic Business Partnering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Sustainability and ESG Integration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Cybersecurity and Risk Management</a:t>
            </a:r>
          </a:p>
          <a:p>
            <a:pPr marL="457200" indent="-457200" algn="l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5400" dirty="0">
                <a:solidFill>
                  <a:srgbClr val="000000"/>
                </a:solidFill>
                <a:latin typeface="Arial"/>
              </a:rPr>
              <a:t>Talent Management and Workforce Evolution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0191E1-AD17-B189-5DE1-90393E5DD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940" y="899631"/>
            <a:ext cx="10820397" cy="814947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61D19E49-38DD-E8BE-3B91-39C1970A062B}"/>
              </a:ext>
            </a:extLst>
          </p:cNvPr>
          <p:cNvSpPr/>
          <p:nvPr/>
        </p:nvSpPr>
        <p:spPr>
          <a:xfrm>
            <a:off x="4953000" y="4686300"/>
            <a:ext cx="2286000" cy="2895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2587DB-7C48-3E97-A1D4-5B323641FF54}"/>
              </a:ext>
            </a:extLst>
          </p:cNvPr>
          <p:cNvSpPr txBox="1"/>
          <p:nvPr/>
        </p:nvSpPr>
        <p:spPr>
          <a:xfrm>
            <a:off x="4114800" y="9269968"/>
            <a:ext cx="108203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</a:rPr>
              <a:t>Source: “</a:t>
            </a:r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  <a:hlinkClick r:id="rId6"/>
              </a:rPr>
              <a:t>A microscope on small businesses: The productivity opportunity by country</a:t>
            </a:r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</a:rPr>
              <a:t>," Mc</a:t>
            </a:r>
            <a:r>
              <a:rPr lang="en-GB" i="1" dirty="0">
                <a:solidFill>
                  <a:srgbClr val="333333"/>
                </a:solidFill>
                <a:latin typeface="McKinsey Sans"/>
              </a:rPr>
              <a:t>Ki</a:t>
            </a:r>
            <a:r>
              <a:rPr lang="en-GB" b="0" i="1" u="none" strike="noStrike" dirty="0">
                <a:solidFill>
                  <a:srgbClr val="333333"/>
                </a:solidFill>
                <a:effectLst/>
                <a:latin typeface="McKinsey Sans"/>
              </a:rPr>
              <a:t>nsey, May 29, 2024.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75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6" y="1307597"/>
            <a:ext cx="15358163" cy="1101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Digital Transformation and Automation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153404" y="2930614"/>
            <a:ext cx="15046570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57250" indent="-85725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Automation tools, AI, and machine learning are reducing manual tasks, allowing finance professionals to focus more on strategic activities. </a:t>
            </a:r>
          </a:p>
          <a:p>
            <a:pPr marL="857250" indent="-85725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This trend is reshaping the traditional roles within finance, with a growing emphasis on data analysis and decision support.</a:t>
            </a:r>
          </a:p>
          <a:p>
            <a:pPr marL="857250" indent="-85725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This will not only improve efficiency but also enable the finance function to provide more timely and accurate insights for decision-making. </a:t>
            </a:r>
          </a:p>
          <a:p>
            <a:pPr marL="857250" indent="-857250"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Finance will be a lean hybrid fucntion – part human, part digital – with finance especilists foucused on value creating activities.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146111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0445" y="1101447"/>
            <a:ext cx="1380150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5400" dirty="0">
                <a:solidFill>
                  <a:srgbClr val="000000"/>
                </a:solidFill>
                <a:latin typeface="Arial Bold"/>
              </a:rPr>
              <a:t>Digitized processes in finance functions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BE9EEA2-3718-69E8-8FBA-05F74C725315}"/>
              </a:ext>
            </a:extLst>
          </p:cNvPr>
          <p:cNvSpPr txBox="1"/>
          <p:nvPr/>
        </p:nvSpPr>
        <p:spPr>
          <a:xfrm>
            <a:off x="2416393" y="9373083"/>
            <a:ext cx="5965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Source: A Rahnema, The future of finance function, May 2024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519DC0-C281-336A-0177-DCE6C079D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2879" y="1937189"/>
            <a:ext cx="11995121" cy="742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09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2C7DF9C-C7EB-3529-75EC-940DA9A54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3602" y="1482617"/>
            <a:ext cx="12641926" cy="8218126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1D19E49-38DD-E8BE-3B91-39C1970A062B}"/>
              </a:ext>
            </a:extLst>
          </p:cNvPr>
          <p:cNvSpPr/>
          <p:nvPr/>
        </p:nvSpPr>
        <p:spPr>
          <a:xfrm>
            <a:off x="6503182" y="1716790"/>
            <a:ext cx="1981200" cy="721484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09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8" y="1307597"/>
            <a:ext cx="13199372" cy="1101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Enhanced Role of Data Analysis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250549" y="2574709"/>
            <a:ext cx="15046570" cy="62170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800" dirty="0">
                <a:solidFill>
                  <a:srgbClr val="000000"/>
                </a:solidFill>
                <a:latin typeface="Arial"/>
              </a:rPr>
              <a:t>Data analytics is becoming central to the finance function.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800" dirty="0">
                <a:solidFill>
                  <a:srgbClr val="000000"/>
                </a:solidFill>
                <a:latin typeface="Arial"/>
              </a:rPr>
              <a:t>This shift from traditional financial reporting to predictive analytics is critical for companies to remain competitive.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800" dirty="0">
                <a:solidFill>
                  <a:srgbClr val="000000"/>
                </a:solidFill>
                <a:latin typeface="Arial"/>
              </a:rPr>
              <a:t>Finance leaders must invest in advanced analytics tools and develop adequate data governance frameworks.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264799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2427" y="1307597"/>
            <a:ext cx="13669521" cy="11063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39"/>
              </a:lnSpc>
            </a:pPr>
            <a:r>
              <a:rPr lang="en-US" sz="6385" dirty="0">
                <a:solidFill>
                  <a:srgbClr val="000000"/>
                </a:solidFill>
                <a:latin typeface="Arial Bold"/>
              </a:rPr>
              <a:t>Strategic Business Partnering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935968" y="163818"/>
            <a:ext cx="2955970" cy="1340462"/>
            <a:chOff x="0" y="0"/>
            <a:chExt cx="3941293" cy="1787283"/>
          </a:xfrm>
        </p:grpSpPr>
        <p:sp>
          <p:nvSpPr>
            <p:cNvPr id="4" name="Freeform 4"/>
            <p:cNvSpPr/>
            <p:nvPr/>
          </p:nvSpPr>
          <p:spPr>
            <a:xfrm>
              <a:off x="0" y="28884"/>
              <a:ext cx="1729515" cy="1729515"/>
            </a:xfrm>
            <a:custGeom>
              <a:avLst/>
              <a:gdLst/>
              <a:ahLst/>
              <a:cxnLst/>
              <a:rect l="l" t="t" r="r" b="b"/>
              <a:pathLst>
                <a:path w="1729515" h="1729515">
                  <a:moveTo>
                    <a:pt x="0" y="0"/>
                  </a:moveTo>
                  <a:lnTo>
                    <a:pt x="1729515" y="0"/>
                  </a:lnTo>
                  <a:lnTo>
                    <a:pt x="1729515" y="1729515"/>
                  </a:lnTo>
                  <a:lnTo>
                    <a:pt x="0" y="17295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1814868" y="0"/>
              <a:ext cx="2126425" cy="1787283"/>
            </a:xfrm>
            <a:custGeom>
              <a:avLst/>
              <a:gdLst/>
              <a:ahLst/>
              <a:cxnLst/>
              <a:rect l="l" t="t" r="r" b="b"/>
              <a:pathLst>
                <a:path w="2126425" h="1787283">
                  <a:moveTo>
                    <a:pt x="0" y="0"/>
                  </a:moveTo>
                  <a:lnTo>
                    <a:pt x="2126425" y="0"/>
                  </a:lnTo>
                  <a:lnTo>
                    <a:pt x="2126425" y="1787283"/>
                  </a:lnTo>
                  <a:lnTo>
                    <a:pt x="0" y="17872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8396" r="-99516" b="-55873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AR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38638" y="2705100"/>
            <a:ext cx="15046570" cy="72327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 The role of finance is evolving from a back-office function to that of a strategic business partner.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Finance teams are increasingly expected to collaborate with other departments, providing financial insights that influence key business decisions and drive growth.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ES" sz="4000" dirty="0">
                <a:solidFill>
                  <a:srgbClr val="000000"/>
                </a:solidFill>
                <a:latin typeface="Arial"/>
              </a:rPr>
              <a:t>Finance leaders should focus on building strong cross-functional relationships within the organization. They should position the finance team as a </a:t>
            </a:r>
            <a:r>
              <a:rPr lang="en-ES" sz="4000" b="1" i="1" dirty="0">
                <a:solidFill>
                  <a:schemeClr val="tx2"/>
                </a:solidFill>
                <a:latin typeface="Arial"/>
              </a:rPr>
              <a:t>strategic advisor</a:t>
            </a:r>
            <a:r>
              <a:rPr lang="en-ES" sz="4000" dirty="0">
                <a:solidFill>
                  <a:srgbClr val="000000"/>
                </a:solidFill>
                <a:latin typeface="Arial"/>
              </a:rPr>
              <a:t>, involved in key business decisions from the outset. This requires not only financial expertise but also strong communication and leadership skills.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endParaRPr lang="en-ES" sz="40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658734" y="652803"/>
            <a:ext cx="16619616" cy="9118187"/>
            <a:chOff x="0" y="0"/>
            <a:chExt cx="22159488" cy="12157583"/>
          </a:xfrm>
        </p:grpSpPr>
        <p:sp>
          <p:nvSpPr>
            <p:cNvPr id="10" name="AutoShape 10"/>
            <p:cNvSpPr/>
            <p:nvPr/>
          </p:nvSpPr>
          <p:spPr>
            <a:xfrm flipV="1">
              <a:off x="25400" y="25400"/>
              <a:ext cx="18763935" cy="12682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1" name="AutoShape 11"/>
            <p:cNvSpPr/>
            <p:nvPr/>
          </p:nvSpPr>
          <p:spPr>
            <a:xfrm flipV="1">
              <a:off x="38100" y="12106783"/>
              <a:ext cx="22095988" cy="25400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2" name="AutoShape 12"/>
            <p:cNvSpPr/>
            <p:nvPr/>
          </p:nvSpPr>
          <p:spPr>
            <a:xfrm flipH="1" flipV="1">
              <a:off x="25400" y="38082"/>
              <a:ext cx="12664" cy="12068701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  <p:sp>
          <p:nvSpPr>
            <p:cNvPr id="13" name="AutoShape 13"/>
            <p:cNvSpPr/>
            <p:nvPr/>
          </p:nvSpPr>
          <p:spPr>
            <a:xfrm flipH="1" flipV="1">
              <a:off x="22134088" y="1203257"/>
              <a:ext cx="0" cy="10903525"/>
            </a:xfrm>
            <a:prstGeom prst="line">
              <a:avLst/>
            </a:prstGeom>
            <a:ln w="50800" cap="flat">
              <a:solidFill>
                <a:srgbClr val="A2224C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s-AR" dirty="0"/>
            </a:p>
          </p:txBody>
        </p:sp>
      </p:grpSp>
    </p:spTree>
    <p:extLst>
      <p:ext uri="{BB962C8B-B14F-4D97-AF65-F5344CB8AC3E}">
        <p14:creationId xmlns:p14="http://schemas.microsoft.com/office/powerpoint/2010/main" val="28893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802</Words>
  <Application>Microsoft Office PowerPoint</Application>
  <PresentationFormat>Custom</PresentationFormat>
  <Paragraphs>71</Paragraphs>
  <Slides>17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Arial Bold</vt:lpstr>
      <vt:lpstr>Aptos</vt:lpstr>
      <vt:lpstr>Wingdings</vt:lpstr>
      <vt:lpstr>McKinsey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Asamblea CHG SMS</dc:title>
  <dc:creator>Andrea Yanina Pantarotto</dc:creator>
  <cp:lastModifiedBy>Carly Haines</cp:lastModifiedBy>
  <cp:revision>51</cp:revision>
  <dcterms:created xsi:type="dcterms:W3CDTF">2006-08-16T00:00:00Z</dcterms:created>
  <dcterms:modified xsi:type="dcterms:W3CDTF">2024-09-09T17:35:27Z</dcterms:modified>
  <dc:identifier>DAGEvqhMLlE</dc:identifier>
</cp:coreProperties>
</file>